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9" r:id="rId4"/>
    <p:sldId id="276" r:id="rId5"/>
    <p:sldId id="258" r:id="rId6"/>
    <p:sldId id="277" r:id="rId7"/>
    <p:sldId id="260" r:id="rId8"/>
    <p:sldId id="269" r:id="rId9"/>
    <p:sldId id="264" r:id="rId10"/>
    <p:sldId id="272" r:id="rId11"/>
    <p:sldId id="270" r:id="rId12"/>
    <p:sldId id="271" r:id="rId13"/>
    <p:sldId id="263" r:id="rId14"/>
    <p:sldId id="262" r:id="rId15"/>
    <p:sldId id="273" r:id="rId16"/>
    <p:sldId id="274" r:id="rId17"/>
    <p:sldId id="275" r:id="rId18"/>
    <p:sldId id="278" r:id="rId19"/>
    <p:sldId id="279" r:id="rId20"/>
    <p:sldId id="280" r:id="rId21"/>
    <p:sldId id="281" r:id="rId22"/>
    <p:sldId id="283" r:id="rId23"/>
    <p:sldId id="265" r:id="rId24"/>
    <p:sldId id="284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3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667500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ru-RU" sz="6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Загрязнения</a:t>
            </a: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6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Мирового</a:t>
            </a: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6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океана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222AF93-D492-4F67-8CA7-8BE464CEA3E3}"/>
              </a:ext>
            </a:extLst>
          </p:cNvPr>
          <p:cNvSpPr txBox="1">
            <a:spLocks/>
          </p:cNvSpPr>
          <p:nvPr/>
        </p:nvSpPr>
        <p:spPr>
          <a:xfrm>
            <a:off x="0" y="5085184"/>
            <a:ext cx="9144000" cy="177281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выполнили:</a:t>
            </a:r>
            <a:b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Фоминская Виктория</a:t>
            </a:r>
            <a:b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Белей Евгения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803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6F365-FDA4-47B5-B2E0-6F0D13DB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sz="4400" i="1" dirty="0">
                <a:solidFill>
                  <a:schemeClr val="tx1"/>
                </a:solidFill>
              </a:rPr>
              <a:t>Мусорные пятна в Мировом океане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133CD7-7AA6-44D4-A694-AC35A883E4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10" y="1124744"/>
            <a:ext cx="4549189" cy="573325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Рост потребления изделий из пластмассы в последние десятилетия создали уникальное и опасное явление в Мировом океане, получившее название “мусорные пятна”.</a:t>
            </a:r>
          </a:p>
          <a:p>
            <a:r>
              <a:rPr lang="ru-RU" b="1" i="1" dirty="0"/>
              <a:t>Это огромные скопления кусочков отходов пластика, образовавшихся в результате сброса мусора из прибрежных зон континентов и с океанских лайнеров, располагающиеся в виде огромных пятен на поверхности океана.</a:t>
            </a:r>
          </a:p>
          <a:p>
            <a:r>
              <a:rPr lang="ru-RU" b="1" i="1" dirty="0"/>
              <a:t>На сегодняшний день известны пять гигантских мусорных пятен – по два в Тихом и Атлантическом океанах и одно в Индийском.</a:t>
            </a:r>
          </a:p>
          <a:p>
            <a:endParaRPr lang="ru-RU" b="1" i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C4C2B3D-7B11-4413-AFFE-1A07E7380C9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33" y="1196752"/>
            <a:ext cx="430698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53C4759-0ED0-4E6D-A189-69FF63B0BCFC}"/>
              </a:ext>
            </a:extLst>
          </p:cNvPr>
          <p:cNvCxnSpPr/>
          <p:nvPr/>
        </p:nvCxnSpPr>
        <p:spPr>
          <a:xfrm flipV="1">
            <a:off x="575556" y="949130"/>
            <a:ext cx="799288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AC360F-32E2-473E-89E5-F7A92333D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21" y="4026868"/>
            <a:ext cx="4123756" cy="264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48940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0A0F5-FDA6-4972-ADAE-6CECF3B7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ru-RU" sz="4800" i="1" dirty="0">
                <a:solidFill>
                  <a:schemeClr val="tx1"/>
                </a:solidFill>
              </a:rPr>
              <a:t>Крушение танкеров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A7E5EC-FAB7-4E0D-AED3-471C83C7F1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70076"/>
            <a:ext cx="4572000" cy="5787924"/>
          </a:xfrm>
        </p:spPr>
        <p:txBody>
          <a:bodyPr>
            <a:normAutofit/>
          </a:bodyPr>
          <a:lstStyle/>
          <a:p>
            <a:r>
              <a:rPr lang="ru-RU" b="1" i="1" dirty="0"/>
              <a:t>Транспортировка углеводородов может закончиться крушением судна и разливом нефти на огромной водной поверхности. Ежегодно ее поступление в океан составляет более 10 % от мировой добычи. К этому нужно прибавить и утечки при добыче из скважин (10 млн тонн), и продукты переработки, поступающие с ливневыми стоками (8 млн тонн).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F344A62-61E3-42F4-96F8-5189DB111CCE}"/>
              </a:ext>
            </a:extLst>
          </p:cNvPr>
          <p:cNvCxnSpPr/>
          <p:nvPr/>
        </p:nvCxnSpPr>
        <p:spPr>
          <a:xfrm flipV="1">
            <a:off x="575556" y="949130"/>
            <a:ext cx="799288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C98799B1-0B1A-4835-811C-EB064637CC4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4307706" cy="28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AE7B4C-EFCA-44EA-97B5-190758DE0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4347397"/>
            <a:ext cx="3785362" cy="2271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511254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5B3EB-F6BF-41E9-A011-E112E656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ru-RU" sz="4800" i="1" dirty="0">
                <a:solidFill>
                  <a:schemeClr val="tx1"/>
                </a:solidFill>
              </a:rPr>
              <a:t>Цветение 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FB925B-CDA6-44FA-8C13-EB72B2D6D5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328" y="1054250"/>
            <a:ext cx="4545672" cy="5803750"/>
          </a:xfrm>
        </p:spPr>
        <p:txBody>
          <a:bodyPr>
            <a:normAutofit fontScale="92500"/>
          </a:bodyPr>
          <a:lstStyle/>
          <a:p>
            <a:r>
              <a:rPr lang="ru-RU" b="1" i="1" dirty="0"/>
              <a:t>Увеличение массы фитопланктона грозит утратой видового генофонда и снижением способности к саморегулированию экосистем. Скопления мелких водорослей на поверхности морей и океанов достигают таких размеров, что пятна и полосы из них хорошо видны из космоса. Его жизнедеятельность приводит к образованию пены, химическому изменению состава и загрязнению воды, а массовое размножение меняет цвет моря.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19581D9-8EF4-4040-A5B4-D2C277830A2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49" y="1196752"/>
            <a:ext cx="410445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3A44391-BD86-4A9E-A583-47BFF7C40350}"/>
              </a:ext>
            </a:extLst>
          </p:cNvPr>
          <p:cNvCxnSpPr/>
          <p:nvPr/>
        </p:nvCxnSpPr>
        <p:spPr>
          <a:xfrm flipV="1">
            <a:off x="575556" y="949130"/>
            <a:ext cx="799288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76C966-F196-4732-AB84-A2FDD12E8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18" y="4075558"/>
            <a:ext cx="3587626" cy="269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298229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21" y="3557"/>
            <a:ext cx="9147121" cy="833155"/>
          </a:xfrm>
        </p:spPr>
        <p:txBody>
          <a:bodyPr/>
          <a:lstStyle/>
          <a:p>
            <a:r>
              <a:rPr lang="ru-RU" sz="4000" i="1" dirty="0">
                <a:solidFill>
                  <a:schemeClr val="tx1"/>
                </a:solidFill>
              </a:rPr>
              <a:t>Загрязнение пластмассовыми отходами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398" y="913393"/>
            <a:ext cx="4563383" cy="5941050"/>
          </a:xfrm>
        </p:spPr>
        <p:txBody>
          <a:bodyPr>
            <a:noAutofit/>
          </a:bodyPr>
          <a:lstStyle/>
          <a:p>
            <a:pPr algn="just"/>
            <a:r>
              <a:rPr lang="ru-RU" b="1" i="1" dirty="0"/>
              <a:t> Пластиковые отходы – еще один фактор загрязнения океана. Они образуют на поверхности целые острова и угрожают жизни морских обитателей.</a:t>
            </a:r>
          </a:p>
          <a:p>
            <a:pPr algn="just"/>
            <a:r>
              <a:rPr lang="ru-RU" b="1" i="1" dirty="0"/>
              <a:t>Пластмасса не растворяется и не разлагается, может существовать веками. Животные и птицы принимают ее за что-то съестное и заглатывают стаканчики и полиэтилен, который не могут переварить, и погибают.</a:t>
            </a:r>
          </a:p>
          <a:p>
            <a:pPr algn="just"/>
            <a:endParaRPr lang="ru-RU" b="1" i="1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3D2E0CB-7242-4EAC-B11A-27C90C83B7C1}"/>
              </a:ext>
            </a:extLst>
          </p:cNvPr>
          <p:cNvCxnSpPr/>
          <p:nvPr/>
        </p:nvCxnSpPr>
        <p:spPr>
          <a:xfrm flipV="1">
            <a:off x="444748" y="814010"/>
            <a:ext cx="799288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965DADF-E98D-42AE-8064-9CA9BB938F5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4091682" cy="253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560024-CEE5-4AAC-AC56-7952C7CE1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10" y="3695788"/>
            <a:ext cx="4032204" cy="268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267295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57"/>
            <a:ext cx="9144000" cy="1231728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</a:rPr>
              <a:t>Металлы и химикаты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6" y="2008106"/>
            <a:ext cx="4248472" cy="284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66438" y="985133"/>
            <a:ext cx="4577562" cy="5869309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 Источники загрязнения акватории многочисленны и разнообразны – от неразлагающихся моющих средств до ртути, свинца, кадмия.</a:t>
            </a:r>
          </a:p>
          <a:p>
            <a:r>
              <a:rPr lang="ru-RU" b="1" i="1" dirty="0"/>
              <a:t>Вместе со сточными водами в Мировой океан попадают пестициды, инсектициды, бактерициды и фунгициды.</a:t>
            </a:r>
          </a:p>
          <a:p>
            <a:r>
              <a:rPr lang="ru-RU" b="1" i="1" dirty="0"/>
              <a:t>Эти вещества широко используются в сельском хозяйстве для борьбы с болезнями, вредителями растений и при уничтожении сорняков. Более 12 млн тонн этих средств уже находится в экосистемах Земли.</a:t>
            </a:r>
          </a:p>
          <a:p>
            <a:pPr algn="just"/>
            <a:endParaRPr lang="ru-RU" b="1" i="1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907E10-B5F1-4B8F-9BDA-D5E818A97D36}"/>
              </a:ext>
            </a:extLst>
          </p:cNvPr>
          <p:cNvCxnSpPr/>
          <p:nvPr/>
        </p:nvCxnSpPr>
        <p:spPr>
          <a:xfrm flipV="1">
            <a:off x="575556" y="949130"/>
            <a:ext cx="799288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32918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25493-C446-4C43-8031-444A2A6C0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4" y="0"/>
            <a:ext cx="9126306" cy="836712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</a:rPr>
              <a:t>Радиоактивные отходы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F2008-15E5-4EE2-8378-A0B2B591DE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694" y="1045756"/>
            <a:ext cx="4554306" cy="5812244"/>
          </a:xfrm>
        </p:spPr>
        <p:txBody>
          <a:bodyPr>
            <a:normAutofit/>
          </a:bodyPr>
          <a:lstStyle/>
          <a:p>
            <a:r>
              <a:rPr lang="ru-RU" b="1" i="1" dirty="0"/>
              <a:t>Мало изучены, а потому крайне непредсказуемы последствия загрязнения Мирового океана радиоактивными отходами.</a:t>
            </a:r>
          </a:p>
          <a:p>
            <a:r>
              <a:rPr lang="ru-RU" b="1" i="1" dirty="0"/>
              <a:t>Они попадают туда разными путями: в результате сбрасывания контейнеров с опасными отходами, испытаний ядерного оружия или же вследствие работы ядерных реакторов подводных лодок.</a:t>
            </a:r>
          </a:p>
          <a:p>
            <a:endParaRPr lang="ru-RU" b="1" i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7A67CA4-5613-48BF-BB0C-51C56268803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06" y="1133556"/>
            <a:ext cx="3983226" cy="265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EED1784-4E63-4402-9404-C0536B4C09E0}"/>
              </a:ext>
            </a:extLst>
          </p:cNvPr>
          <p:cNvCxnSpPr/>
          <p:nvPr/>
        </p:nvCxnSpPr>
        <p:spPr>
          <a:xfrm flipV="1">
            <a:off x="575556" y="949130"/>
            <a:ext cx="799288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42F71D-BDEB-4B7D-AAAB-CA42FE4E3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3901458"/>
            <a:ext cx="4303890" cy="226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812462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DFA8E-C918-4A12-A0A5-A8A30279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ru-RU" sz="4400" i="1" dirty="0">
                <a:solidFill>
                  <a:schemeClr val="tx1"/>
                </a:solidFill>
              </a:rPr>
              <a:t>Опасность для человека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02B14-8A78-434F-8627-B079ACC0F1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6360" y="1021138"/>
            <a:ext cx="9144000" cy="1183725"/>
          </a:xfrm>
        </p:spPr>
        <p:txBody>
          <a:bodyPr/>
          <a:lstStyle/>
          <a:p>
            <a:r>
              <a:rPr lang="ru-RU" b="1" i="1" dirty="0"/>
              <a:t>Угроза, которую несет человечеству экологический кризис, обширна и многомерна: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7A916D4-B009-4730-A53B-7E4A629F6B35}"/>
              </a:ext>
            </a:extLst>
          </p:cNvPr>
          <p:cNvCxnSpPr>
            <a:cxnSpLocks/>
          </p:cNvCxnSpPr>
          <p:nvPr/>
        </p:nvCxnSpPr>
        <p:spPr>
          <a:xfrm>
            <a:off x="575556" y="836712"/>
            <a:ext cx="8028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2261056-722E-4ADE-9F18-7660725B3804}"/>
              </a:ext>
            </a:extLst>
          </p:cNvPr>
          <p:cNvCxnSpPr>
            <a:cxnSpLocks/>
          </p:cNvCxnSpPr>
          <p:nvPr/>
        </p:nvCxnSpPr>
        <p:spPr>
          <a:xfrm>
            <a:off x="575556" y="2204864"/>
            <a:ext cx="0" cy="381642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1922DB1-AC2F-45CD-A52B-C161F1E319A2}"/>
              </a:ext>
            </a:extLst>
          </p:cNvPr>
          <p:cNvCxnSpPr/>
          <p:nvPr/>
        </p:nvCxnSpPr>
        <p:spPr>
          <a:xfrm>
            <a:off x="575556" y="2708920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390BA-A149-4EB8-953E-2BF27C3F6186}"/>
              </a:ext>
            </a:extLst>
          </p:cNvPr>
          <p:cNvSpPr/>
          <p:nvPr/>
        </p:nvSpPr>
        <p:spPr>
          <a:xfrm>
            <a:off x="1002682" y="2483758"/>
            <a:ext cx="3433889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Снижение вылова рыбы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EC31D84-F206-481D-B7C8-B2F0E07C6DBF}"/>
              </a:ext>
            </a:extLst>
          </p:cNvPr>
          <p:cNvCxnSpPr/>
          <p:nvPr/>
        </p:nvCxnSpPr>
        <p:spPr>
          <a:xfrm>
            <a:off x="575556" y="3429000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B19FC8-04A4-478D-86DB-0E9E684DE8FD}"/>
              </a:ext>
            </a:extLst>
          </p:cNvPr>
          <p:cNvSpPr/>
          <p:nvPr/>
        </p:nvSpPr>
        <p:spPr>
          <a:xfrm>
            <a:off x="989435" y="3198167"/>
            <a:ext cx="6458499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Употребление в пищу мутированных животных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99A680C-07A0-4127-8AB5-4CA6D5A43317}"/>
              </a:ext>
            </a:extLst>
          </p:cNvPr>
          <p:cNvCxnSpPr/>
          <p:nvPr/>
        </p:nvCxnSpPr>
        <p:spPr>
          <a:xfrm>
            <a:off x="562309" y="4113076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1B3D2A1-DBD1-436D-A31F-0925B1621D62}"/>
              </a:ext>
            </a:extLst>
          </p:cNvPr>
          <p:cNvSpPr/>
          <p:nvPr/>
        </p:nvSpPr>
        <p:spPr>
          <a:xfrm>
            <a:off x="1006239" y="3909453"/>
            <a:ext cx="4986878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Утрата уникальных мест для отдыха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9839859-D1F9-4A8E-B5C7-CFEF3505281D}"/>
              </a:ext>
            </a:extLst>
          </p:cNvPr>
          <p:cNvCxnSpPr/>
          <p:nvPr/>
        </p:nvCxnSpPr>
        <p:spPr>
          <a:xfrm>
            <a:off x="562309" y="4797152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93A33F7-64A5-4D52-8861-618C53E00F90}"/>
              </a:ext>
            </a:extLst>
          </p:cNvPr>
          <p:cNvSpPr/>
          <p:nvPr/>
        </p:nvSpPr>
        <p:spPr>
          <a:xfrm>
            <a:off x="1002682" y="4566319"/>
            <a:ext cx="4024628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Общее отравление биосферы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3855C1E-7D42-4C2F-BF6C-75A858ADA192}"/>
              </a:ext>
            </a:extLst>
          </p:cNvPr>
          <p:cNvCxnSpPr/>
          <p:nvPr/>
        </p:nvCxnSpPr>
        <p:spPr>
          <a:xfrm>
            <a:off x="562309" y="5445224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A477696-02AC-4C7C-AB89-E4B7E34CF517}"/>
              </a:ext>
            </a:extLst>
          </p:cNvPr>
          <p:cNvSpPr/>
          <p:nvPr/>
        </p:nvSpPr>
        <p:spPr>
          <a:xfrm>
            <a:off x="1002682" y="5214391"/>
            <a:ext cx="2923621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Исчезновение людей</a:t>
            </a:r>
          </a:p>
        </p:txBody>
      </p:sp>
    </p:spTree>
    <p:extLst>
      <p:ext uri="{BB962C8B-B14F-4D97-AF65-F5344CB8AC3E}">
        <p14:creationId xmlns:p14="http://schemas.microsoft.com/office/powerpoint/2010/main" val="388250747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684590-4725-46DC-BC89-E5A97E35A7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132856"/>
          </a:xfrm>
        </p:spPr>
        <p:txBody>
          <a:bodyPr>
            <a:noAutofit/>
          </a:bodyPr>
          <a:lstStyle/>
          <a:p>
            <a:r>
              <a:rPr lang="ru-RU" b="1" i="1" dirty="0"/>
              <a:t>При контакте с загрязненной водой (стирка, купание, рыбная ловля) есть риск проникновения через кожу или слизистые всевозможных бактерий, вызывающих тяжелые заболевания. В условиях экологической катастрофы велика вероятность таких известных заболеваний, как: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FA523AA-4E72-43E3-9CB2-1181F45C43A0}"/>
              </a:ext>
            </a:extLst>
          </p:cNvPr>
          <p:cNvCxnSpPr>
            <a:cxnSpLocks/>
          </p:cNvCxnSpPr>
          <p:nvPr/>
        </p:nvCxnSpPr>
        <p:spPr>
          <a:xfrm>
            <a:off x="575556" y="2204864"/>
            <a:ext cx="0" cy="381642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4AA45A0-FB9C-4DEE-89B8-AED3309C47CD}"/>
              </a:ext>
            </a:extLst>
          </p:cNvPr>
          <p:cNvCxnSpPr/>
          <p:nvPr/>
        </p:nvCxnSpPr>
        <p:spPr>
          <a:xfrm>
            <a:off x="575556" y="3429000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ED9DA0E-A7D3-4EB2-AB49-F74B190F6F42}"/>
              </a:ext>
            </a:extLst>
          </p:cNvPr>
          <p:cNvCxnSpPr/>
          <p:nvPr/>
        </p:nvCxnSpPr>
        <p:spPr>
          <a:xfrm>
            <a:off x="562309" y="4113076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4CE88C0-78D1-4CFA-BBCE-48ED0192ECF1}"/>
              </a:ext>
            </a:extLst>
          </p:cNvPr>
          <p:cNvCxnSpPr/>
          <p:nvPr/>
        </p:nvCxnSpPr>
        <p:spPr>
          <a:xfrm>
            <a:off x="562309" y="4797152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39989D-4B72-4FD1-9952-A9DC0B8BB0D7}"/>
              </a:ext>
            </a:extLst>
          </p:cNvPr>
          <p:cNvSpPr/>
          <p:nvPr/>
        </p:nvSpPr>
        <p:spPr>
          <a:xfrm>
            <a:off x="989435" y="3198167"/>
            <a:ext cx="1713931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Дизентерия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C34B41-EA8D-4AE4-A816-CC747A4F4D4A}"/>
              </a:ext>
            </a:extLst>
          </p:cNvPr>
          <p:cNvSpPr/>
          <p:nvPr/>
        </p:nvSpPr>
        <p:spPr>
          <a:xfrm>
            <a:off x="1006239" y="3909453"/>
            <a:ext cx="1118255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Холера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4CCAE4A-5565-4EC8-B2F3-0CE703F3C87C}"/>
              </a:ext>
            </a:extLst>
          </p:cNvPr>
          <p:cNvSpPr/>
          <p:nvPr/>
        </p:nvSpPr>
        <p:spPr>
          <a:xfrm>
            <a:off x="1002682" y="4566319"/>
            <a:ext cx="2747868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Брюшной тиф и др.</a:t>
            </a:r>
          </a:p>
        </p:txBody>
      </p:sp>
    </p:spTree>
    <p:extLst>
      <p:ext uri="{BB962C8B-B14F-4D97-AF65-F5344CB8AC3E}">
        <p14:creationId xmlns:p14="http://schemas.microsoft.com/office/powerpoint/2010/main" val="158591934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E5247-E5D9-491A-BDA0-17E3F6BF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sz="4000" i="1" dirty="0">
                <a:solidFill>
                  <a:schemeClr val="tx1"/>
                </a:solidFill>
              </a:rPr>
              <a:t>Воздействие на экосистемы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8DDD9-FF97-425B-93D5-4B94E24F19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61330"/>
            <a:ext cx="9144000" cy="1124741"/>
          </a:xfrm>
        </p:spPr>
        <p:txBody>
          <a:bodyPr/>
          <a:lstStyle/>
          <a:p>
            <a:r>
              <a:rPr lang="ru-RU" dirty="0"/>
              <a:t>В результате бездумной деятельности человека прежде всего страдают экологические системы.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F7FDDCC-25D7-4A52-9691-A7AD7C0FDFA5}"/>
              </a:ext>
            </a:extLst>
          </p:cNvPr>
          <p:cNvCxnSpPr>
            <a:cxnSpLocks/>
          </p:cNvCxnSpPr>
          <p:nvPr/>
        </p:nvCxnSpPr>
        <p:spPr>
          <a:xfrm>
            <a:off x="575556" y="836712"/>
            <a:ext cx="8028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359643E-F632-498A-93CC-3118D3374B1B}"/>
              </a:ext>
            </a:extLst>
          </p:cNvPr>
          <p:cNvCxnSpPr>
            <a:cxnSpLocks/>
          </p:cNvCxnSpPr>
          <p:nvPr/>
        </p:nvCxnSpPr>
        <p:spPr>
          <a:xfrm flipH="1">
            <a:off x="562309" y="2204864"/>
            <a:ext cx="13247" cy="43204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DF8C7E7-6236-4C68-8A2C-55F94D68D7CB}"/>
              </a:ext>
            </a:extLst>
          </p:cNvPr>
          <p:cNvCxnSpPr/>
          <p:nvPr/>
        </p:nvCxnSpPr>
        <p:spPr>
          <a:xfrm>
            <a:off x="575556" y="2708920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7685DC7-A00C-44E4-ABFC-1627816CC6DA}"/>
              </a:ext>
            </a:extLst>
          </p:cNvPr>
          <p:cNvSpPr/>
          <p:nvPr/>
        </p:nvSpPr>
        <p:spPr>
          <a:xfrm>
            <a:off x="984871" y="2478087"/>
            <a:ext cx="4023537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Нарушается их устойчивость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2E6011C-BBE7-4660-B3AD-DB8BF5E57A71}"/>
              </a:ext>
            </a:extLst>
          </p:cNvPr>
          <p:cNvSpPr/>
          <p:nvPr/>
        </p:nvSpPr>
        <p:spPr>
          <a:xfrm>
            <a:off x="1001675" y="3189373"/>
            <a:ext cx="4062074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400" dirty="0"/>
              <a:t>Прогрессирует этерификация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1463100-E7A4-4FD6-8816-A1D95FBC4613}"/>
              </a:ext>
            </a:extLst>
          </p:cNvPr>
          <p:cNvSpPr/>
          <p:nvPr/>
        </p:nvSpPr>
        <p:spPr>
          <a:xfrm>
            <a:off x="998118" y="4494311"/>
            <a:ext cx="4911857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400" dirty="0"/>
              <a:t>Накапливаются токсины в биомассе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8E38CBF-8656-467D-B6C8-033FCC716DFF}"/>
              </a:ext>
            </a:extLst>
          </p:cNvPr>
          <p:cNvSpPr/>
          <p:nvPr/>
        </p:nvSpPr>
        <p:spPr>
          <a:xfrm>
            <a:off x="998117" y="5142383"/>
            <a:ext cx="5808770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400" dirty="0"/>
              <a:t>Снижается биологическая продуктивность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897CEAF-6F27-48F3-A848-3F0F4309446F}"/>
              </a:ext>
            </a:extLst>
          </p:cNvPr>
          <p:cNvCxnSpPr/>
          <p:nvPr/>
        </p:nvCxnSpPr>
        <p:spPr>
          <a:xfrm>
            <a:off x="575556" y="3429000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3E8258F-272A-4492-AB34-85D641D659BD}"/>
              </a:ext>
            </a:extLst>
          </p:cNvPr>
          <p:cNvCxnSpPr/>
          <p:nvPr/>
        </p:nvCxnSpPr>
        <p:spPr>
          <a:xfrm>
            <a:off x="562309" y="4113076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9CFBF30-4AE6-430F-ACBA-ADEF9C81C68A}"/>
              </a:ext>
            </a:extLst>
          </p:cNvPr>
          <p:cNvCxnSpPr/>
          <p:nvPr/>
        </p:nvCxnSpPr>
        <p:spPr>
          <a:xfrm>
            <a:off x="562309" y="4797152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C6D324E-D174-4B1E-B58F-486ED72B2644}"/>
              </a:ext>
            </a:extLst>
          </p:cNvPr>
          <p:cNvCxnSpPr/>
          <p:nvPr/>
        </p:nvCxnSpPr>
        <p:spPr>
          <a:xfrm>
            <a:off x="575556" y="5373216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6E3E383-31B2-45AA-9835-6CA868AE8C6C}"/>
              </a:ext>
            </a:extLst>
          </p:cNvPr>
          <p:cNvCxnSpPr/>
          <p:nvPr/>
        </p:nvCxnSpPr>
        <p:spPr>
          <a:xfrm>
            <a:off x="575556" y="5996670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5CA3E81-A475-4ED2-BAAC-9136119748F7}"/>
              </a:ext>
            </a:extLst>
          </p:cNvPr>
          <p:cNvSpPr/>
          <p:nvPr/>
        </p:nvSpPr>
        <p:spPr>
          <a:xfrm>
            <a:off x="998117" y="3862871"/>
            <a:ext cx="4172232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400" dirty="0"/>
              <a:t>Появляются цветные приливы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45E15B7-FC09-4928-870B-3DF3871D7150}"/>
              </a:ext>
            </a:extLst>
          </p:cNvPr>
          <p:cNvSpPr/>
          <p:nvPr/>
        </p:nvSpPr>
        <p:spPr>
          <a:xfrm>
            <a:off x="998001" y="5765837"/>
            <a:ext cx="6065122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400" dirty="0"/>
              <a:t>Возникают канцерогенез и мутации в океане</a:t>
            </a:r>
          </a:p>
        </p:txBody>
      </p:sp>
    </p:spTree>
    <p:extLst>
      <p:ext uri="{BB962C8B-B14F-4D97-AF65-F5344CB8AC3E}">
        <p14:creationId xmlns:p14="http://schemas.microsoft.com/office/powerpoint/2010/main" val="266084685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AF833-0766-480C-A2AA-9DC95402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r>
              <a:rPr lang="ru-RU" sz="3600" i="1" dirty="0">
                <a:solidFill>
                  <a:schemeClr val="tx1"/>
                </a:solidFill>
              </a:rPr>
              <a:t>Мониторинг проблем загрязнения мирового океана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3041E1-C4D1-4D94-81E3-A2E53E4305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816" y="1124744"/>
            <a:ext cx="4474034" cy="5733256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Сегодня можно констатировать наличие загрязняющего вещества не только в прибрежных зонах и судоходных районах, но и в открытом океане включая Арктику и Антарктику.</a:t>
            </a:r>
          </a:p>
          <a:p>
            <a:r>
              <a:rPr lang="ru-RU" b="1" i="1" dirty="0"/>
              <a:t>Гидросфера – это мощный регулятор водоворота, циркуляции воздушных потоков и температурного режима планеты.</a:t>
            </a:r>
          </a:p>
          <a:p>
            <a:r>
              <a:rPr lang="ru-RU" b="1" i="1" dirty="0"/>
              <a:t>Ее загрязнение способно изменить эти характеристики и повлиять не только на флору и фауну, но и на климатические условия.</a:t>
            </a:r>
          </a:p>
          <a:p>
            <a:endParaRPr lang="ru-RU" b="1" i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FEA46E9-AFEF-4B10-8F94-9346FB86F91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38" y="1268759"/>
            <a:ext cx="4424476" cy="252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03E823-422F-488F-BA30-7135450C0EE6}"/>
              </a:ext>
            </a:extLst>
          </p:cNvPr>
          <p:cNvCxnSpPr>
            <a:cxnSpLocks/>
          </p:cNvCxnSpPr>
          <p:nvPr/>
        </p:nvCxnSpPr>
        <p:spPr>
          <a:xfrm>
            <a:off x="557554" y="1124744"/>
            <a:ext cx="8028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F29096-CF56-46BA-92A8-1B958DF18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17" y="4013964"/>
            <a:ext cx="4312323" cy="252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85863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66850"/>
            <a:ext cx="4572000" cy="5791150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/>
              <a:t> Мировой океан, покрывает 2/3 земной поверхности, - это огромный водный резервуар. Вода океана – это 97 % всей воды на планете. Океану, особенно его прибрежной зоне, принадлежит ведущая роль поддержания жизни на Земле.</a:t>
            </a:r>
          </a:p>
          <a:p>
            <a:pPr algn="just"/>
            <a:r>
              <a:rPr lang="ru-RU" sz="2000" b="1" i="1" dirty="0"/>
              <a:t> На дне Мирового океана происходит накопление и преобразование огромной массы минеральных и органических веществ.</a:t>
            </a:r>
          </a:p>
          <a:p>
            <a:pPr algn="just"/>
            <a:r>
              <a:rPr lang="ru-RU" sz="2000" b="1" i="1" dirty="0"/>
              <a:t>  На Земле 3 основных океана - Тихий, Атлантический и Индийский, но антарктические и арктические воды тоже считаются океанами.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77114"/>
            <a:ext cx="423724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FED234-3D5D-492C-9BC0-3FF6D59F5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24314"/>
            <a:ext cx="3960440" cy="261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195B2B7-A3A9-4C6C-9109-A54807C3BD7C}"/>
              </a:ext>
            </a:extLst>
          </p:cNvPr>
          <p:cNvCxnSpPr/>
          <p:nvPr/>
        </p:nvCxnSpPr>
        <p:spPr>
          <a:xfrm flipV="1">
            <a:off x="575556" y="949130"/>
            <a:ext cx="799288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22491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684590-4725-46DC-BC89-E5A97E35A7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132856"/>
          </a:xfrm>
        </p:spPr>
        <p:txBody>
          <a:bodyPr>
            <a:noAutofit/>
          </a:bodyPr>
          <a:lstStyle/>
          <a:p>
            <a:r>
              <a:rPr lang="ru-RU" sz="2800" b="1" i="1" dirty="0"/>
              <a:t>На современном этапе развития при возрастающем негативном воздействии человечества на гидросферу и утрате защитных свойств экосистемами становится очевидным следующее: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FA523AA-4E72-43E3-9CB2-1181F45C43A0}"/>
              </a:ext>
            </a:extLst>
          </p:cNvPr>
          <p:cNvCxnSpPr>
            <a:cxnSpLocks/>
          </p:cNvCxnSpPr>
          <p:nvPr/>
        </p:nvCxnSpPr>
        <p:spPr>
          <a:xfrm flipH="1">
            <a:off x="562309" y="1844824"/>
            <a:ext cx="13247" cy="28083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4AA45A0-FB9C-4DEE-89B8-AED3309C47CD}"/>
              </a:ext>
            </a:extLst>
          </p:cNvPr>
          <p:cNvCxnSpPr/>
          <p:nvPr/>
        </p:nvCxnSpPr>
        <p:spPr>
          <a:xfrm>
            <a:off x="575556" y="2564904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ED9DA0E-A7D3-4EB2-AB49-F74B190F6F42}"/>
              </a:ext>
            </a:extLst>
          </p:cNvPr>
          <p:cNvCxnSpPr/>
          <p:nvPr/>
        </p:nvCxnSpPr>
        <p:spPr>
          <a:xfrm>
            <a:off x="575556" y="3222820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4CE88C0-78D1-4CFA-BBCE-48ED0192ECF1}"/>
              </a:ext>
            </a:extLst>
          </p:cNvPr>
          <p:cNvCxnSpPr/>
          <p:nvPr/>
        </p:nvCxnSpPr>
        <p:spPr>
          <a:xfrm>
            <a:off x="562309" y="3933056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39989D-4B72-4FD1-9952-A9DC0B8BB0D7}"/>
              </a:ext>
            </a:extLst>
          </p:cNvPr>
          <p:cNvSpPr/>
          <p:nvPr/>
        </p:nvSpPr>
        <p:spPr>
          <a:xfrm>
            <a:off x="989435" y="2335448"/>
            <a:ext cx="3691460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Осознание реальности и тенденций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C34B41-EA8D-4AE4-A816-CC747A4F4D4A}"/>
              </a:ext>
            </a:extLst>
          </p:cNvPr>
          <p:cNvSpPr/>
          <p:nvPr/>
        </p:nvSpPr>
        <p:spPr>
          <a:xfrm>
            <a:off x="1002682" y="2996953"/>
            <a:ext cx="2717090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dirty="0"/>
              <a:t>Экологизация мышления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4CCAE4A-5565-4EC8-B2F3-0CE703F3C87C}"/>
              </a:ext>
            </a:extLst>
          </p:cNvPr>
          <p:cNvSpPr/>
          <p:nvPr/>
        </p:nvSpPr>
        <p:spPr>
          <a:xfrm>
            <a:off x="1002682" y="3702223"/>
            <a:ext cx="5702074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dirty="0"/>
              <a:t>Необходимость новых подходов к природопользованию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5637FF3D-5B8A-4E72-B29F-86974172C99A}"/>
              </a:ext>
            </a:extLst>
          </p:cNvPr>
          <p:cNvSpPr txBox="1">
            <a:spLocks/>
          </p:cNvSpPr>
          <p:nvPr/>
        </p:nvSpPr>
        <p:spPr>
          <a:xfrm>
            <a:off x="0" y="4896740"/>
            <a:ext cx="9144000" cy="1961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/>
              <a:t>Об охране океана сегодня речь уже не идет – сейчас его нужно незамедлительно очищать, и это является глобальной проблемой цивилизации.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5081798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210AE-B305-45D1-9CC2-2AFB44B77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" y="0"/>
            <a:ext cx="9137884" cy="1054250"/>
          </a:xfrm>
        </p:spPr>
        <p:txBody>
          <a:bodyPr/>
          <a:lstStyle/>
          <a:p>
            <a:r>
              <a:rPr lang="ru-RU" sz="4000" i="1" dirty="0">
                <a:solidFill>
                  <a:schemeClr val="tx1"/>
                </a:solidFill>
              </a:rPr>
              <a:t>Мировой океан – водная оболочка планеты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923FFC-65B5-4D42-8C8F-5DCE888C69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49362"/>
            <a:ext cx="4716016" cy="570863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Океан – это единое и целостное водное пространство Земли, омывающее материковую сушу. Сам термин имеет латинские (либо греческие) корни: “oceanus”.</a:t>
            </a:r>
          </a:p>
          <a:p>
            <a:r>
              <a:rPr lang="ru-RU" b="1" i="1" dirty="0"/>
              <a:t>Общая площадь Мирового океана – 361 миллион квадратных километров, что составляет примерно 71% всей поверхности нашей планеты.</a:t>
            </a:r>
          </a:p>
          <a:p>
            <a:r>
              <a:rPr lang="ru-RU" b="1" i="1" dirty="0"/>
              <a:t>Принято считать, что он состоит из водных масс – сравнительно крупных объемов воды, каждый из которых отличается своими физико-химическими свойствами.</a:t>
            </a:r>
          </a:p>
          <a:p>
            <a:endParaRPr lang="ru-RU" b="1" i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FDDFE90-E57D-451E-9636-AE6186031F5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803650" cy="247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DD6A63D-4373-4C1F-B56F-919310C6F38A}"/>
              </a:ext>
            </a:extLst>
          </p:cNvPr>
          <p:cNvCxnSpPr>
            <a:cxnSpLocks/>
          </p:cNvCxnSpPr>
          <p:nvPr/>
        </p:nvCxnSpPr>
        <p:spPr>
          <a:xfrm>
            <a:off x="557554" y="1124744"/>
            <a:ext cx="8028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9E9847-1A9F-460C-A1AE-CE13F791AE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3" y="4003681"/>
            <a:ext cx="3984575" cy="266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9812757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F02B14-8A78-434F-8627-B079ACC0F1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597955"/>
            <a:ext cx="9144000" cy="1183725"/>
          </a:xfrm>
        </p:spPr>
        <p:txBody>
          <a:bodyPr>
            <a:normAutofit/>
          </a:bodyPr>
          <a:lstStyle/>
          <a:p>
            <a:r>
              <a:rPr lang="ru-RU" sz="2800" b="1" i="1" dirty="0"/>
              <a:t>В структуре Мирового океана можно выделить: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2261056-722E-4ADE-9F18-7660725B3804}"/>
              </a:ext>
            </a:extLst>
          </p:cNvPr>
          <p:cNvCxnSpPr>
            <a:cxnSpLocks/>
          </p:cNvCxnSpPr>
          <p:nvPr/>
        </p:nvCxnSpPr>
        <p:spPr>
          <a:xfrm>
            <a:off x="575556" y="2204864"/>
            <a:ext cx="0" cy="381642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1922DB1-AC2F-45CD-A52B-C161F1E319A2}"/>
              </a:ext>
            </a:extLst>
          </p:cNvPr>
          <p:cNvCxnSpPr/>
          <p:nvPr/>
        </p:nvCxnSpPr>
        <p:spPr>
          <a:xfrm>
            <a:off x="575556" y="2708920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390BA-A149-4EB8-953E-2BF27C3F6186}"/>
              </a:ext>
            </a:extLst>
          </p:cNvPr>
          <p:cNvSpPr/>
          <p:nvPr/>
        </p:nvSpPr>
        <p:spPr>
          <a:xfrm>
            <a:off x="1002682" y="2483758"/>
            <a:ext cx="1197059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Океаны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EC31D84-F206-481D-B7C8-B2F0E07C6DBF}"/>
              </a:ext>
            </a:extLst>
          </p:cNvPr>
          <p:cNvCxnSpPr/>
          <p:nvPr/>
        </p:nvCxnSpPr>
        <p:spPr>
          <a:xfrm>
            <a:off x="575556" y="3429000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B19FC8-04A4-478D-86DB-0E9E684DE8FD}"/>
              </a:ext>
            </a:extLst>
          </p:cNvPr>
          <p:cNvSpPr/>
          <p:nvPr/>
        </p:nvSpPr>
        <p:spPr>
          <a:xfrm>
            <a:off x="989435" y="3198167"/>
            <a:ext cx="899926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Моря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99A680C-07A0-4127-8AB5-4CA6D5A43317}"/>
              </a:ext>
            </a:extLst>
          </p:cNvPr>
          <p:cNvCxnSpPr/>
          <p:nvPr/>
        </p:nvCxnSpPr>
        <p:spPr>
          <a:xfrm>
            <a:off x="562309" y="4113076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1B3D2A1-DBD1-436D-A31F-0925B1621D62}"/>
              </a:ext>
            </a:extLst>
          </p:cNvPr>
          <p:cNvSpPr/>
          <p:nvPr/>
        </p:nvSpPr>
        <p:spPr>
          <a:xfrm>
            <a:off x="1006239" y="3909453"/>
            <a:ext cx="2255041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Заливы и бухты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9839859-D1F9-4A8E-B5C7-CFEF3505281D}"/>
              </a:ext>
            </a:extLst>
          </p:cNvPr>
          <p:cNvCxnSpPr/>
          <p:nvPr/>
        </p:nvCxnSpPr>
        <p:spPr>
          <a:xfrm>
            <a:off x="562309" y="4797152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93A33F7-64A5-4D52-8861-618C53E00F90}"/>
              </a:ext>
            </a:extLst>
          </p:cNvPr>
          <p:cNvSpPr/>
          <p:nvPr/>
        </p:nvSpPr>
        <p:spPr>
          <a:xfrm>
            <a:off x="1002682" y="4566319"/>
            <a:ext cx="1382879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Проливы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3855C1E-7D42-4C2F-BF6C-75A858ADA192}"/>
              </a:ext>
            </a:extLst>
          </p:cNvPr>
          <p:cNvCxnSpPr/>
          <p:nvPr/>
        </p:nvCxnSpPr>
        <p:spPr>
          <a:xfrm>
            <a:off x="562309" y="5445224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A477696-02AC-4C7C-AB89-E4B7E34CF517}"/>
              </a:ext>
            </a:extLst>
          </p:cNvPr>
          <p:cNvSpPr/>
          <p:nvPr/>
        </p:nvSpPr>
        <p:spPr>
          <a:xfrm>
            <a:off x="1002682" y="5214391"/>
            <a:ext cx="1259768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Лиманы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B1BB148-2F6F-480A-9C89-C1DA7FB0D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16" y="1700671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2FC7886-D7DC-4B3B-834A-DBE5A7F61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62" y="3547543"/>
            <a:ext cx="2010185" cy="133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95E0B37-253D-469D-A3F0-2507ABD7F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23" y="1321758"/>
            <a:ext cx="2161041" cy="178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AC58FF0-1B5D-4F89-9F2F-AD865901EE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31" y="4967713"/>
            <a:ext cx="2035908" cy="114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0BE742B-E1A4-4799-8A63-A216C6E092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49" y="3223107"/>
            <a:ext cx="2674598" cy="161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02799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02" y="1628800"/>
            <a:ext cx="3900297" cy="219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2" y="0"/>
            <a:ext cx="9137658" cy="764703"/>
          </a:xfrm>
        </p:spPr>
        <p:txBody>
          <a:bodyPr/>
          <a:lstStyle/>
          <a:p>
            <a:r>
              <a:rPr lang="ru-RU" sz="4000" i="1" dirty="0">
                <a:solidFill>
                  <a:schemeClr val="tx1"/>
                </a:solidFill>
              </a:rPr>
              <a:t>Охрана Мирового океана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01" y="764702"/>
            <a:ext cx="5230803" cy="6093291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/>
              <a:t> </a:t>
            </a:r>
            <a:r>
              <a:rPr lang="ru-RU" b="1" i="1" dirty="0"/>
              <a:t>Вот почему является поистине жизненно важной охрана морей и океанов от вредительской деятельности человека.</a:t>
            </a:r>
          </a:p>
          <a:p>
            <a:pPr algn="just"/>
            <a:r>
              <a:rPr lang="ru-RU" b="1" i="1" dirty="0"/>
              <a:t>Этой актуальной задаче посвятили себя многие выдающиеся ученые, на правительственном уровне каждый год принимаются важные решения, и хочется надеется, что человечество сможет остановить опасный процесс загрязнения океанских вод и еще долгие годы наслаждаться голубыми водными просторами Земли.</a:t>
            </a:r>
          </a:p>
          <a:p>
            <a:pPr algn="just"/>
            <a:endParaRPr lang="ru-RU" sz="2000" b="1" i="1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C4B7651-8ACC-445F-A8BD-BE1F4E9C655C}"/>
              </a:ext>
            </a:extLst>
          </p:cNvPr>
          <p:cNvCxnSpPr>
            <a:cxnSpLocks/>
          </p:cNvCxnSpPr>
          <p:nvPr/>
        </p:nvCxnSpPr>
        <p:spPr>
          <a:xfrm>
            <a:off x="539552" y="764703"/>
            <a:ext cx="79568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B2467E-044D-42D3-822F-51FFE9A29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03060"/>
            <a:ext cx="3504159" cy="1970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964127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79663-81A7-4A47-8B88-2147CCF32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95" y="-5235"/>
            <a:ext cx="9160695" cy="1054250"/>
          </a:xfrm>
        </p:spPr>
        <p:txBody>
          <a:bodyPr/>
          <a:lstStyle/>
          <a:p>
            <a:r>
              <a:rPr lang="ru-RU" sz="4400" i="1" dirty="0">
                <a:solidFill>
                  <a:schemeClr val="tx1"/>
                </a:solidFill>
              </a:rPr>
              <a:t>В заключение..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D8268-F3AB-450A-9DD3-ADE6064902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504" y="908719"/>
            <a:ext cx="5400600" cy="59492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/>
              <a:t>Таким образом очевидно, что загрязнение Мирового океана является важнейшей экологической проблемой нашего века. И с ней надо бороться.</a:t>
            </a:r>
          </a:p>
          <a:p>
            <a:pPr algn="just"/>
            <a:r>
              <a:rPr lang="ru-RU" b="1" i="1" dirty="0"/>
              <a:t>На сегодняшний день существует множество опасных загрязнителей океана: это нефть, нефтепродукты, различные химикаты, пестициды, тяжелые металлы и радиоактивные отходы, сточные воды, пластмассы и тому подобное.</a:t>
            </a:r>
          </a:p>
          <a:p>
            <a:pPr algn="just"/>
            <a:r>
              <a:rPr lang="ru-RU" b="1" i="1" dirty="0"/>
              <a:t>Для решения этой острой проблемы потребуется консолидация всех сил мирового сообщества, а также четкое и неукоснительное выполнение принятых норм и существующих предписаний в сфере охраны окружающей среды.</a:t>
            </a:r>
          </a:p>
          <a:p>
            <a:pPr algn="just"/>
            <a:endParaRPr lang="ru-RU" b="1" i="1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7B33C58-F56F-48D0-89C6-00297518A5DC}"/>
              </a:ext>
            </a:extLst>
          </p:cNvPr>
          <p:cNvCxnSpPr>
            <a:cxnSpLocks/>
          </p:cNvCxnSpPr>
          <p:nvPr/>
        </p:nvCxnSpPr>
        <p:spPr>
          <a:xfrm>
            <a:off x="557554" y="908720"/>
            <a:ext cx="8028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FCC481-ADA8-4785-9C2F-7A19095E2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75" y="1412776"/>
            <a:ext cx="345638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800CF9-299D-4D40-8870-74269FC72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03" y="4331798"/>
            <a:ext cx="3296898" cy="185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461997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86" y="0"/>
            <a:ext cx="91467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60C08-19FF-4EDC-BA66-EF696BA56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630"/>
            <a:ext cx="3964017" cy="187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9EBA4F-F872-4C9F-B825-205E3E62C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70502"/>
            <a:ext cx="3672408" cy="218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105271-D883-48CF-B60D-8259E08C8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2" y="3044583"/>
            <a:ext cx="5106144" cy="319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6B4399-A631-4DA5-AD9F-C27BDFC660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62" y="3819870"/>
            <a:ext cx="4932040" cy="3038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16"/>
            <a:ext cx="9144000" cy="1904216"/>
          </a:xfrm>
        </p:spPr>
        <p:txBody>
          <a:bodyPr/>
          <a:lstStyle/>
          <a:p>
            <a:r>
              <a:rPr lang="ru-RU" sz="4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Загрязнение мирового океана</a:t>
            </a:r>
            <a:br>
              <a:rPr lang="ru-RU" sz="4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(Введение)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86" y="1696414"/>
            <a:ext cx="4773238" cy="514897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i="1" dirty="0"/>
              <a:t> В настоящее время проблема загрязнения водной среды  является очень актуальной, т.к. сейчас люди начинают забывать всем известное выражение «вода – это жизнь». Без воды человек не может прожить более трех суток, но, даже понимая всю важность роли воды в его жизни, он все равно продолжает наносить вред водным объектам, безвозвратно изменяя их естественный режим сбросами и отходами. </a:t>
            </a:r>
          </a:p>
          <a:p>
            <a:pPr algn="just"/>
            <a:endParaRPr lang="ru-RU" b="1" i="1" dirty="0" err="1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4B9509C-BF47-472C-AEFD-7BEDC96251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62" y="2780928"/>
            <a:ext cx="418734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5F3D6AE-3415-468C-8188-F6D0AAEE22A6}"/>
              </a:ext>
            </a:extLst>
          </p:cNvPr>
          <p:cNvCxnSpPr/>
          <p:nvPr/>
        </p:nvCxnSpPr>
        <p:spPr>
          <a:xfrm flipV="1">
            <a:off x="570177" y="1624406"/>
            <a:ext cx="799288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96024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DFA8E-C918-4A12-A0A5-A8A30279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ru-RU" sz="4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Загрязнение мирового океана</a:t>
            </a:r>
            <a:endParaRPr lang="ru-RU" sz="4400" i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02B14-8A78-434F-8627-B079ACC0F1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6360" y="1021138"/>
            <a:ext cx="9144000" cy="1183725"/>
          </a:xfrm>
        </p:spPr>
        <p:txBody>
          <a:bodyPr>
            <a:noAutofit/>
          </a:bodyPr>
          <a:lstStyle/>
          <a:p>
            <a:r>
              <a:rPr lang="ru-RU" b="1" i="1" dirty="0"/>
              <a:t>Масштабы повреждения биосферы довольно значительны. Они не ограничиваются отдельным городом или регионом. В современном мире выделяют следующие проблемы:</a:t>
            </a:r>
          </a:p>
          <a:p>
            <a:r>
              <a:rPr lang="ru-RU" b="1" i="1" dirty="0"/>
              <a:t>: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7A916D4-B009-4730-A53B-7E4A629F6B35}"/>
              </a:ext>
            </a:extLst>
          </p:cNvPr>
          <p:cNvCxnSpPr>
            <a:cxnSpLocks/>
          </p:cNvCxnSpPr>
          <p:nvPr/>
        </p:nvCxnSpPr>
        <p:spPr>
          <a:xfrm>
            <a:off x="575556" y="1021138"/>
            <a:ext cx="8028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2261056-722E-4ADE-9F18-7660725B3804}"/>
              </a:ext>
            </a:extLst>
          </p:cNvPr>
          <p:cNvCxnSpPr>
            <a:cxnSpLocks/>
          </p:cNvCxnSpPr>
          <p:nvPr/>
        </p:nvCxnSpPr>
        <p:spPr>
          <a:xfrm flipH="1">
            <a:off x="562309" y="2204864"/>
            <a:ext cx="13247" cy="43204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1922DB1-AC2F-45CD-A52B-C161F1E319A2}"/>
              </a:ext>
            </a:extLst>
          </p:cNvPr>
          <p:cNvCxnSpPr/>
          <p:nvPr/>
        </p:nvCxnSpPr>
        <p:spPr>
          <a:xfrm>
            <a:off x="575556" y="2708920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390BA-A149-4EB8-953E-2BF27C3F6186}"/>
              </a:ext>
            </a:extLst>
          </p:cNvPr>
          <p:cNvSpPr/>
          <p:nvPr/>
        </p:nvSpPr>
        <p:spPr>
          <a:xfrm>
            <a:off x="1002682" y="2483758"/>
            <a:ext cx="3281796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Глобальное потепление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EC31D84-F206-481D-B7C8-B2F0E07C6DBF}"/>
              </a:ext>
            </a:extLst>
          </p:cNvPr>
          <p:cNvCxnSpPr/>
          <p:nvPr/>
        </p:nvCxnSpPr>
        <p:spPr>
          <a:xfrm>
            <a:off x="575556" y="3429000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B19FC8-04A4-478D-86DB-0E9E684DE8FD}"/>
              </a:ext>
            </a:extLst>
          </p:cNvPr>
          <p:cNvSpPr/>
          <p:nvPr/>
        </p:nvSpPr>
        <p:spPr>
          <a:xfrm>
            <a:off x="989435" y="3198167"/>
            <a:ext cx="2682209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Загрязнение почвы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99A680C-07A0-4127-8AB5-4CA6D5A43317}"/>
              </a:ext>
            </a:extLst>
          </p:cNvPr>
          <p:cNvCxnSpPr/>
          <p:nvPr/>
        </p:nvCxnSpPr>
        <p:spPr>
          <a:xfrm>
            <a:off x="562309" y="4113076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1B3D2A1-DBD1-436D-A31F-0925B1621D62}"/>
              </a:ext>
            </a:extLst>
          </p:cNvPr>
          <p:cNvSpPr/>
          <p:nvPr/>
        </p:nvSpPr>
        <p:spPr>
          <a:xfrm>
            <a:off x="1006239" y="3909453"/>
            <a:ext cx="3808415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Разрушение озонового слоя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9839859-D1F9-4A8E-B5C7-CFEF3505281D}"/>
              </a:ext>
            </a:extLst>
          </p:cNvPr>
          <p:cNvCxnSpPr/>
          <p:nvPr/>
        </p:nvCxnSpPr>
        <p:spPr>
          <a:xfrm>
            <a:off x="562309" y="4797152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93A33F7-64A5-4D52-8861-618C53E00F90}"/>
              </a:ext>
            </a:extLst>
          </p:cNvPr>
          <p:cNvSpPr/>
          <p:nvPr/>
        </p:nvSpPr>
        <p:spPr>
          <a:xfrm>
            <a:off x="1002682" y="4566319"/>
            <a:ext cx="4432880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Дожди с содержанием кислоты. 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3855C1E-7D42-4C2F-BF6C-75A858ADA192}"/>
              </a:ext>
            </a:extLst>
          </p:cNvPr>
          <p:cNvCxnSpPr/>
          <p:nvPr/>
        </p:nvCxnSpPr>
        <p:spPr>
          <a:xfrm>
            <a:off x="562309" y="5445224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A477696-02AC-4C7C-AB89-E4B7E34CF517}"/>
              </a:ext>
            </a:extLst>
          </p:cNvPr>
          <p:cNvSpPr/>
          <p:nvPr/>
        </p:nvSpPr>
        <p:spPr>
          <a:xfrm>
            <a:off x="1002682" y="5214391"/>
            <a:ext cx="3098156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Загрязнение водоемов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DDEFFB8-329B-4202-BC35-C12651EDFDC7}"/>
              </a:ext>
            </a:extLst>
          </p:cNvPr>
          <p:cNvCxnSpPr/>
          <p:nvPr/>
        </p:nvCxnSpPr>
        <p:spPr>
          <a:xfrm>
            <a:off x="575556" y="6093296"/>
            <a:ext cx="4271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7DE510E-2AA8-452C-A414-3FBC96C3A43B}"/>
              </a:ext>
            </a:extLst>
          </p:cNvPr>
          <p:cNvSpPr/>
          <p:nvPr/>
        </p:nvSpPr>
        <p:spPr>
          <a:xfrm>
            <a:off x="1002681" y="5862463"/>
            <a:ext cx="3267305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Отравление атмосферы</a:t>
            </a:r>
          </a:p>
        </p:txBody>
      </p:sp>
    </p:spTree>
    <p:extLst>
      <p:ext uri="{BB962C8B-B14F-4D97-AF65-F5344CB8AC3E}">
        <p14:creationId xmlns:p14="http://schemas.microsoft.com/office/powerpoint/2010/main" val="210167460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Ресурсы мирового океана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054250"/>
            <a:ext cx="4427984" cy="5803750"/>
          </a:xfrm>
        </p:spPr>
        <p:txBody>
          <a:bodyPr>
            <a:noAutofit/>
          </a:bodyPr>
          <a:lstStyle/>
          <a:p>
            <a:r>
              <a:rPr lang="ru-RU" sz="2000" b="1" i="1" dirty="0"/>
              <a:t> Океан является огромной кладовой минеральных, энергетических, растительных и животных богатств, которые - при рациональном их потреблении и искусственном воспроизводстве - могут считаться практически неисчерпаемыми.</a:t>
            </a:r>
          </a:p>
          <a:p>
            <a:r>
              <a:rPr lang="ru-RU" sz="2000" b="1" i="1" dirty="0"/>
              <a:t>Основной ресурс океана – морская вода , она содержит 75 химических элементов, среди которых такие как уран, калий, бром, магний. </a:t>
            </a:r>
          </a:p>
          <a:p>
            <a:r>
              <a:rPr lang="ru-RU" sz="2000" b="1" i="1" dirty="0"/>
              <a:t> Морской транспорт обеспечивает почти 80% перевозок между странами</a:t>
            </a:r>
          </a:p>
        </p:txBody>
      </p:sp>
      <p:pic>
        <p:nvPicPr>
          <p:cNvPr id="7" name="Содержимое 6" descr="0009-009-1-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5496" y="1916832"/>
            <a:ext cx="4743185" cy="355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1D65F60-8574-4149-8806-AB7B9976034A}"/>
              </a:ext>
            </a:extLst>
          </p:cNvPr>
          <p:cNvCxnSpPr/>
          <p:nvPr/>
        </p:nvCxnSpPr>
        <p:spPr>
          <a:xfrm flipV="1">
            <a:off x="575556" y="949130"/>
            <a:ext cx="799288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31681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963C-FAE4-4C12-857D-7DD0DB8F6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49"/>
            <a:ext cx="9144000" cy="1054250"/>
          </a:xfrm>
        </p:spPr>
        <p:txBody>
          <a:bodyPr/>
          <a:lstStyle/>
          <a:p>
            <a:r>
              <a:rPr lang="ru-RU" sz="4000" i="1" dirty="0">
                <a:solidFill>
                  <a:schemeClr val="tx1"/>
                </a:solidFill>
              </a:rPr>
              <a:t>Как человек загрязняет Мировой океан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BC77D2-E52A-45A9-BCC5-AD6F096FBA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54548"/>
            <a:ext cx="5076056" cy="5791095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/>
              <a:t>С зарождением человечества началось загрязнение им вод Мирового океана. И если на ранних стадиях развития цивилизации это загрязнение Мирового океане носило катастрофического и даже было в чем-то полезно (органические отходы стимулировали рост рыб и подводных растений), то в последние два столетия, с развитием химической и особенно нефтедобывающей промышленности, загрязнение это начинает принимать угрожающий характер и, если не принимать защитных мер, может привести к гибели всего живого в морях и океанах, а затем, возможно, и на суше.</a:t>
            </a:r>
          </a:p>
          <a:p>
            <a:pPr algn="just"/>
            <a:endParaRPr lang="ru-RU" sz="2000" b="1" i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4C11DEF-AD6A-48E7-8BE2-CD9C2623C63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80" y="1412776"/>
            <a:ext cx="2550964" cy="2670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F9169B7-DA62-4484-8998-6E3B9541D8BC}"/>
              </a:ext>
            </a:extLst>
          </p:cNvPr>
          <p:cNvCxnSpPr>
            <a:cxnSpLocks/>
          </p:cNvCxnSpPr>
          <p:nvPr/>
        </p:nvCxnSpPr>
        <p:spPr>
          <a:xfrm>
            <a:off x="575556" y="1021138"/>
            <a:ext cx="8028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CE9F6A-6DE0-4417-9369-F021436BB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93096"/>
            <a:ext cx="3648502" cy="207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411921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sz="4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Нефть и нефтепродукты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90" y="1048074"/>
            <a:ext cx="4755650" cy="58099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i="1" dirty="0"/>
              <a:t>  Нефть представляет собой вязкую маслянистую жидкость, имеющую темно-коричневый цвет и обладающую слабой флуоресценцией. Основные компоненты нефти - углеводороды (до 98%):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i="1" dirty="0"/>
              <a:t>Парафины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i="1" dirty="0"/>
              <a:t>Циклопарафины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i="1" dirty="0"/>
              <a:t>Ароматические углеводороды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i="1" dirty="0"/>
              <a:t>Олефины</a:t>
            </a:r>
          </a:p>
          <a:p>
            <a:pPr marL="0" indent="0" algn="just">
              <a:buNone/>
            </a:pPr>
            <a:r>
              <a:rPr lang="ru-RU" sz="1800" b="1" i="1" dirty="0"/>
              <a:t>  Нефтяная пленка изменяет состав спектра и интенсивность проникновения в воду. Смешиваясь с водой, нефть образует эмульсию двух типов: прямую нефть в воде и обратную вода в нефти. При удалении летучих фракций, нефть образует вязкие обратные эмульсии, которые могут сохраняться на поверхности, переноситься течением, выбрасываться на берег и оседать на дно.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30" y="2204864"/>
            <a:ext cx="3635896" cy="284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BDE1012-E7A4-4E58-9FD5-BABE8D5FADF9}"/>
              </a:ext>
            </a:extLst>
          </p:cNvPr>
          <p:cNvCxnSpPr/>
          <p:nvPr/>
        </p:nvCxnSpPr>
        <p:spPr>
          <a:xfrm flipV="1">
            <a:off x="575556" y="949130"/>
            <a:ext cx="799288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07058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C7AC2-DBA3-4344-8E63-5963597C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40"/>
            <a:ext cx="9144000" cy="2116615"/>
          </a:xfrm>
        </p:spPr>
        <p:txBody>
          <a:bodyPr/>
          <a:lstStyle/>
          <a:p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Когда прибой выбрасывает нефть на берег, она прилипает к песку и гальке.</a:t>
            </a:r>
            <a:b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Прибрежные животные и растения при этом погибают. Очистить море от разлитой нефти очень нелегко. Людям приходится ловить испачканных нефтью животных и очищать их.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112EBA9-791B-4004-A5DD-C2FCDBA2F05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35" y="1668624"/>
            <a:ext cx="3937329" cy="223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46123C2-E2BE-4FAD-B788-9EDDBA4491E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" y="3899776"/>
            <a:ext cx="658099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http://im7-tub-ru.yandex.net/i?id=207109398-55-72&amp;n=21">
            <a:extLst>
              <a:ext uri="{FF2B5EF4-FFF2-40B4-BE49-F238E27FC236}">
                <a16:creationId xmlns:a16="http://schemas.microsoft.com/office/drawing/2014/main" id="{00A22DB8-BA07-43D6-BDD0-4358D14A5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2648"/>
            <a:ext cx="2516069" cy="211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AEE23B-29B9-406F-8CD1-063466DD22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29" y="4695321"/>
            <a:ext cx="2491755" cy="166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537475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ru-RU" sz="4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Тепловое загрязнение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68052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52909" y="1004052"/>
            <a:ext cx="4391091" cy="5853948"/>
          </a:xfrm>
        </p:spPr>
        <p:txBody>
          <a:bodyPr>
            <a:noAutofit/>
          </a:bodyPr>
          <a:lstStyle/>
          <a:p>
            <a:pPr algn="just"/>
            <a:r>
              <a:rPr lang="ru-RU" b="1" i="1" dirty="0"/>
              <a:t> Тепловое загрязнение поверхности водоемов и прибрежных морских акваторий возникает в результате сброса нагретых сточных вод электростанциями и некоторыми промышленными производствами. Сброс нагретых вод во многих случаях обуславливает повышение температуры воды в водоемах 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EEBE115-6EEC-4E97-9547-924FAF0E1D72}"/>
              </a:ext>
            </a:extLst>
          </p:cNvPr>
          <p:cNvCxnSpPr/>
          <p:nvPr/>
        </p:nvCxnSpPr>
        <p:spPr>
          <a:xfrm flipV="1">
            <a:off x="575556" y="949130"/>
            <a:ext cx="799288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452014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313</TotalTime>
  <Words>1340</Words>
  <Application>Microsoft Office PowerPoint</Application>
  <PresentationFormat>Экран (4:3)</PresentationFormat>
  <Paragraphs>97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Book Antiqua</vt:lpstr>
      <vt:lpstr>Times New Roman</vt:lpstr>
      <vt:lpstr>Wingdings</vt:lpstr>
      <vt:lpstr>Твердый переплет</vt:lpstr>
      <vt:lpstr>Загрязнения Мирового океана</vt:lpstr>
      <vt:lpstr>Введение</vt:lpstr>
      <vt:lpstr>Загрязнение мирового океана (Введение)</vt:lpstr>
      <vt:lpstr>Загрязнение мирового океана</vt:lpstr>
      <vt:lpstr>Ресурсы мирового океана</vt:lpstr>
      <vt:lpstr>Как человек загрязняет Мировой океан </vt:lpstr>
      <vt:lpstr>Нефть и нефтепродукты</vt:lpstr>
      <vt:lpstr>Когда прибой выбрасывает нефть на берег, она прилипает к песку и гальке. Прибрежные животные и растения при этом погибают. Очистить море от разлитой нефти очень нелегко. Людям приходится ловить испачканных нефтью животных и очищать их.</vt:lpstr>
      <vt:lpstr>Тепловое загрязнение</vt:lpstr>
      <vt:lpstr>Мусорные пятна в Мировом океане</vt:lpstr>
      <vt:lpstr>Крушение танкеров</vt:lpstr>
      <vt:lpstr>Цветение воды</vt:lpstr>
      <vt:lpstr>Загрязнение пластмассовыми отходами</vt:lpstr>
      <vt:lpstr>Металлы и химикаты</vt:lpstr>
      <vt:lpstr>Радиоактивные отходы</vt:lpstr>
      <vt:lpstr>Опасность для человека</vt:lpstr>
      <vt:lpstr>Презентация PowerPoint</vt:lpstr>
      <vt:lpstr>Воздействие на экосистемы</vt:lpstr>
      <vt:lpstr>Мониторинг проблем загрязнения мирового океана</vt:lpstr>
      <vt:lpstr>Презентация PowerPoint</vt:lpstr>
      <vt:lpstr>Мировой океан – водная оболочка планеты</vt:lpstr>
      <vt:lpstr>Презентация PowerPoint</vt:lpstr>
      <vt:lpstr>Охрана Мирового океана</vt:lpstr>
      <vt:lpstr>В заключение..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загрязнения Мирового океана</dc:title>
  <dc:creator>www.MRMARKER.ru</dc:creator>
  <cp:lastModifiedBy>Евгения Арнет</cp:lastModifiedBy>
  <cp:revision>44</cp:revision>
  <dcterms:created xsi:type="dcterms:W3CDTF">2013-05-19T05:41:43Z</dcterms:created>
  <dcterms:modified xsi:type="dcterms:W3CDTF">2019-10-03T15:18:19Z</dcterms:modified>
</cp:coreProperties>
</file>